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BE0D206-ADDF-4047-B8F4-A3E0CF2CB189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17.09.2020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5CAD25D-8C8E-4341-BED1-D5C4657F8BF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2C63F36-0A64-4845-8DF5-04B224ADD3DD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17.09.2020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DE4CCFE-3708-4A69-85BD-BC05299824DA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9;&#1083;&#1080;&#1094;&#1072;_45-&#1103;_&#1055;&#1072;&#1088;&#1072;&#1083;&#1083;&#1077;&#1083;&#1100;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4"/>
          <p:cNvPicPr/>
          <p:nvPr/>
        </p:nvPicPr>
        <p:blipFill>
          <a:blip r:embed="rId3"/>
          <a:stretch/>
        </p:blipFill>
        <p:spPr>
          <a:xfrm>
            <a:off x="3034145" y="1995055"/>
            <a:ext cx="6181675" cy="4862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3" name="TextShape 1"/>
          <p:cNvSpPr txBox="1"/>
          <p:nvPr/>
        </p:nvSpPr>
        <p:spPr>
          <a:xfrm>
            <a:off x="1759529" y="268230"/>
            <a:ext cx="6012872" cy="769441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СТАВРОПОЛЬ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1520" y="32945"/>
            <a:ext cx="9155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/>
          <p:cNvPicPr/>
          <p:nvPr/>
        </p:nvPicPr>
        <p:blipFill>
          <a:blip r:embed="rId3"/>
          <a:stretch/>
        </p:blipFill>
        <p:spPr>
          <a:xfrm>
            <a:off x="101378" y="21022"/>
            <a:ext cx="2735640" cy="1823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4" name="TextShape 1"/>
          <p:cNvSpPr txBox="1"/>
          <p:nvPr/>
        </p:nvSpPr>
        <p:spPr>
          <a:xfrm>
            <a:off x="2549236" y="120055"/>
            <a:ext cx="5250873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Краткая справка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251640" y="1318113"/>
            <a:ext cx="6230880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Ста́врополь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(от греческого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αυρός — «крест», πόλις — «город») — город, краевого подчинения на юге Российской Федерации, административный центр Ставропольского края (в 1918 году столица Ставропольской Советской Республики), также культурный, деловой и промышленный (машиностроение, приборостроение) центр края. Один из</a:t>
            </a:r>
          </a:p>
        </p:txBody>
      </p:sp>
      <p:sp>
        <p:nvSpPr>
          <p:cNvPr id="86" name="CustomShape 3"/>
          <p:cNvSpPr/>
          <p:nvPr/>
        </p:nvSpPr>
        <p:spPr>
          <a:xfrm>
            <a:off x="198360" y="3292200"/>
            <a:ext cx="8784720" cy="18569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 возник как форпост. Он вырос из крепости, основанной в 1777 году на Азово-Моздокской оборонительной линии, входившей в зону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Новороссии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города получил в 1785 году.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Ставрополе бывали А.С. Пушкин и М.Ю. Лермонтов, Л.Н. Толстой и А.С. Грибоедов, В.Г. Белинский и А.И. Одоевский. В 1843—1847 годах в первом на Кавказе военном госпитале работал Пирогов Н. И.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8" name="Picture 8"/>
          <p:cNvPicPr/>
          <p:nvPr/>
        </p:nvPicPr>
        <p:blipFill>
          <a:blip r:embed="rId4"/>
          <a:srcRect b="59"/>
          <a:stretch/>
        </p:blipFill>
        <p:spPr>
          <a:xfrm>
            <a:off x="3204000" y="5085360"/>
            <a:ext cx="2735640" cy="171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9" name="Picture 4"/>
          <p:cNvPicPr/>
          <p:nvPr/>
        </p:nvPicPr>
        <p:blipFill>
          <a:blip r:embed="rId5"/>
          <a:stretch/>
        </p:blipFill>
        <p:spPr>
          <a:xfrm>
            <a:off x="251640" y="5034960"/>
            <a:ext cx="2735640" cy="1778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0" name="CustomShape 4"/>
          <p:cNvSpPr/>
          <p:nvPr/>
        </p:nvSpPr>
        <p:spPr>
          <a:xfrm>
            <a:off x="208440" y="2998800"/>
            <a:ext cx="8714880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крупнейших городов Северного Кавказа и Северо-Кавказского федерального округа.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Picture 12"/>
          <p:cNvPicPr/>
          <p:nvPr/>
        </p:nvPicPr>
        <p:blipFill>
          <a:blip r:embed="rId6"/>
          <a:stretch/>
        </p:blipFill>
        <p:spPr>
          <a:xfrm>
            <a:off x="6192360" y="4863240"/>
            <a:ext cx="2699640" cy="1949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TextShape 1"/>
          <p:cNvSpPr txBox="1"/>
          <p:nvPr/>
        </p:nvSpPr>
        <p:spPr>
          <a:xfrm>
            <a:off x="1967705" y="0"/>
            <a:ext cx="7176295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Откуда пошло название города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93" name="Picture 2"/>
          <p:cNvPicPr/>
          <p:nvPr/>
        </p:nvPicPr>
        <p:blipFill>
          <a:blip r:embed="rId3"/>
          <a:srcRect b="63"/>
          <a:stretch/>
        </p:blipFill>
        <p:spPr>
          <a:xfrm>
            <a:off x="6429600" y="2801160"/>
            <a:ext cx="2736000" cy="4056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4" name="CustomShape 2"/>
          <p:cNvSpPr/>
          <p:nvPr/>
        </p:nvSpPr>
        <p:spPr>
          <a:xfrm>
            <a:off x="997527" y="781020"/>
            <a:ext cx="8007927" cy="22570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 marL="36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r>
              <a:rPr lang="ru-RU" sz="1800" b="1" i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 1: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крепости города имело форму вытянутого многоугольника, основой которого являлись две пересекающиеся оси. Такое пересечение напоминало крест. 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r>
              <a:rPr lang="ru-RU" sz="1800" b="1" i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 </a:t>
            </a:r>
            <a:r>
              <a:rPr lang="ru-RU" sz="1800" b="1" i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закладки фундамента крепости, строители выкопали большой каменный крест, непонятно как попавший в эту, тогда ещё не густо населённую местность.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lv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r>
              <a:rPr lang="ru-RU" sz="1800" b="1" i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 3: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мест под строительство крепостей Азово-Моздокской линии, Ставропольская крепость была отмечена на карте не точкой, как все остальные крепости, а крестиком. 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extShape 1"/>
          <p:cNvSpPr txBox="1"/>
          <p:nvPr/>
        </p:nvSpPr>
        <p:spPr>
          <a:xfrm>
            <a:off x="1302328" y="-950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Географическое положение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1108364" y="741085"/>
            <a:ext cx="7869381" cy="37959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 расположился на холмах и распадках в центральной части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Предкавказья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Ставропольской возвышенности, в верховьях реки Ташла, в 1450 км к югу от Москвы, на пересечении автодорог Ростов — Ставрополь, и Астрахань — Элиста — Невинномысск — Черкесск.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занимает площадь в 171,7 км². Территория Ставрополя вытянута с юго-запада на северо-восток на 24 км и с юга на север — на 16 км. Протяжённость границы города — 165,3 км.</a:t>
            </a:r>
          </a:p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Сегодняшний Ставрополь — это около 530 улиц общей протяжённость более 700 километров, свыше 28 тысяч строений, из которых 23,8 тысячи — жилые. В городе  </a:t>
            </a:r>
            <a: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образовательных учреждений, в числе которых 20 высших, 36 лечебно-профилактических учреждений, пять музеев, два театра, 20 массовых библиотек, 219 памятников истории, культуры, архитектуры и градостроительства</a:t>
            </a: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7" name="Picture 2"/>
          <p:cNvPicPr/>
          <p:nvPr/>
        </p:nvPicPr>
        <p:blipFill>
          <a:blip r:embed="rId3"/>
          <a:stretch/>
        </p:blipFill>
        <p:spPr>
          <a:xfrm>
            <a:off x="4905720" y="4313562"/>
            <a:ext cx="4259880" cy="2469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410699" y="4444813"/>
            <a:ext cx="27782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города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то, что лесные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массивы примыкают 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вплотную к городской 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застройке. Площадь 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зеленых насаждений </a:t>
            </a:r>
          </a:p>
          <a:p>
            <a:pPr algn="just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4494 гектаров.</a:t>
            </a:r>
            <a:endParaRPr lang="ru-RU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CustomShape 1"/>
          <p:cNvSpPr/>
          <p:nvPr/>
        </p:nvSpPr>
        <p:spPr>
          <a:xfrm>
            <a:off x="1814219" y="3243922"/>
            <a:ext cx="7203849" cy="17543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известен частыми сильными ветрами со скоростью 20-25 м/с. Самые ветреные месяцы — февраль и март. Большую часть года в городе господствует континентальный воздух умеренных широт. Летом с ним связана сухая, жаркая, малооблачная погода. Зимой – морозная, сухая, ясная погода. Летом бывают ливневые дожди с грозами, зимой – ледяные.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51164" y="198000"/>
            <a:ext cx="3241964" cy="881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Климат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3856029" y="242280"/>
            <a:ext cx="5162040" cy="28623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 — южный город. Положение на 45-й параллели северной широты — главный фактор, определяющий климатические особенности, в первую очередь количество солнечного тепла. Самый короткий день — 22 декабря продолжается в Ставрополе 8 ч 44 мин, а самый длинный — 22 июня — 15 ч 37 мин. Большое количество солнечного тепла определяет длительный вегетационный период, который составляет 160 дней с 22 апреля по 15 октября.</a:t>
            </a:r>
          </a:p>
        </p:txBody>
      </p:sp>
      <p:pic>
        <p:nvPicPr>
          <p:cNvPr id="102" name="Picture 2"/>
          <p:cNvPicPr/>
          <p:nvPr/>
        </p:nvPicPr>
        <p:blipFill>
          <a:blip r:embed="rId3"/>
          <a:stretch/>
        </p:blipFill>
        <p:spPr>
          <a:xfrm>
            <a:off x="6093720" y="4517602"/>
            <a:ext cx="3071880" cy="230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Picture 6"/>
          <p:cNvPicPr/>
          <p:nvPr/>
        </p:nvPicPr>
        <p:blipFill>
          <a:blip r:embed="rId4"/>
          <a:stretch/>
        </p:blipFill>
        <p:spPr>
          <a:xfrm>
            <a:off x="730168" y="867922"/>
            <a:ext cx="3162960" cy="237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extShape 1"/>
          <p:cNvSpPr txBox="1"/>
          <p:nvPr/>
        </p:nvSpPr>
        <p:spPr>
          <a:xfrm>
            <a:off x="2723204" y="136342"/>
            <a:ext cx="5589524" cy="756196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История Ставрополя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1493557" y="2328342"/>
            <a:ext cx="5294433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окружена валом и рвом. Высота вала составляла 1,8 метра, ров имел глубину около 3,5 метра и ширину от 6 до 9 метров. Практически повсеместно параллельно с возведением крепостей происходило строительство казачьих станиц.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1935 года носил название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Вороши́ловск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честь военачальника Ворошилова.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августа 1942 года был захвачен немцами, перед захватом многие районы подверглись бомбардировке авиацией.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января 1943 года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Ворошиловск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освобождён от немецко-фашистских захватчиков.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Ставрополь возвращено городу 12 января 1943 г.</a:t>
            </a:r>
          </a:p>
        </p:txBody>
      </p:sp>
      <p:pic>
        <p:nvPicPr>
          <p:cNvPr id="106" name="Изображение1"/>
          <p:cNvPicPr/>
          <p:nvPr/>
        </p:nvPicPr>
        <p:blipFill>
          <a:blip r:embed="rId3"/>
          <a:stretch/>
        </p:blipFill>
        <p:spPr>
          <a:xfrm>
            <a:off x="6663295" y="2827238"/>
            <a:ext cx="2376000" cy="3888000"/>
          </a:xfrm>
          <a:prstGeom prst="rect">
            <a:avLst/>
          </a:prstGeom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233055" y="850935"/>
            <a:ext cx="76427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Самый первый из известных к настоящему времени план Ставрополя-Кавказского, датирован 1778 годом. Крепость занимала площадь около 10 гектаров и имела форму многоугольника, вытянутого с юго-запада на северо-восток. Длина его продольной оси равнялась 700, а поперечной — 320 метрам.</a:t>
            </a:r>
            <a:endParaRPr lang="ru-RU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TextShape 1"/>
          <p:cNvSpPr txBox="1"/>
          <p:nvPr/>
        </p:nvSpPr>
        <p:spPr>
          <a:xfrm>
            <a:off x="3095280" y="321480"/>
            <a:ext cx="5693858" cy="523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Интересные факты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061864" y="880200"/>
            <a:ext cx="5472360" cy="32419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улиц Ставрополя проходит почти точно по 45-й Параллели, улица так и называется — 45 параллель</a:t>
            </a:r>
            <a:r>
              <a:rPr lang="ru-RU" sz="1800" b="0" u="sng" strike="noStrike" spc="-1" dirty="0">
                <a:solidFill>
                  <a:srgbClr val="0000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080" indent="-342720" algn="just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Самой первой улицей города была Черкасская (ныне пр. Карла Маркса), по которой проходила дорога на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Черкасск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1837 году, когда город посетил царь Николай I, улицу переименовали в Николаевский проспект.</a:t>
            </a:r>
          </a:p>
          <a:p>
            <a:pPr marL="343080" indent="-342720" algn="just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Ставропольском ботаническом саду им. В.В.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Скрипчинского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растёт реликтовое лиственное голосеменное растение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Gínkgo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bilóba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9" name="Picture 2"/>
          <p:cNvPicPr/>
          <p:nvPr/>
        </p:nvPicPr>
        <p:blipFill>
          <a:blip r:embed="rId4"/>
          <a:stretch/>
        </p:blipFill>
        <p:spPr>
          <a:xfrm>
            <a:off x="395640" y="4869000"/>
            <a:ext cx="2699640" cy="1796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0" name="Picture 4"/>
          <p:cNvPicPr/>
          <p:nvPr/>
        </p:nvPicPr>
        <p:blipFill>
          <a:blip r:embed="rId5"/>
          <a:stretch/>
        </p:blipFill>
        <p:spPr>
          <a:xfrm>
            <a:off x="6444360" y="844920"/>
            <a:ext cx="2699640" cy="2024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1" name="Picture 6"/>
          <p:cNvPicPr/>
          <p:nvPr/>
        </p:nvPicPr>
        <p:blipFill>
          <a:blip r:embed="rId6"/>
          <a:stretch/>
        </p:blipFill>
        <p:spPr>
          <a:xfrm>
            <a:off x="6444360" y="2989440"/>
            <a:ext cx="2699640" cy="180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" name="CustomShape 3"/>
          <p:cNvSpPr/>
          <p:nvPr/>
        </p:nvSpPr>
        <p:spPr>
          <a:xfrm>
            <a:off x="3134029" y="4957440"/>
            <a:ext cx="5616360" cy="118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1935 года город назывался Ставрополь-Кавказский в отличие от Ставрополя в Поволжье. В связи с переименованием волжского города (1964) необходимость в приставке «Кавказский» отпала.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Shape 1"/>
          <p:cNvSpPr txBox="1"/>
          <p:nvPr/>
        </p:nvSpPr>
        <p:spPr>
          <a:xfrm>
            <a:off x="2411280" y="274680"/>
            <a:ext cx="6275160" cy="722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Достопримечательности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1565564" y="877500"/>
            <a:ext cx="5583381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Холодные родники и Михайловский родник в Таманском лесу.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Святой источник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Иверской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иконы Божией Матери в Татарском лесу на окраине Ставрополя.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Кравцово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озеро-болото, реликтовый водоем, являющийся главным объектом государственного природного заказника «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Кравцово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озеро».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сохранившиеся мостов ныне не существующей Туапсинской железной дороги.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Бульвар, описанный в произведениях Л.Н. Толстого (бульвар имени генерала А. П. Ермолова). 1839 год.</a:t>
            </a:r>
          </a:p>
        </p:txBody>
      </p:sp>
      <p:pic>
        <p:nvPicPr>
          <p:cNvPr id="115" name="Picture 2"/>
          <p:cNvPicPr/>
          <p:nvPr/>
        </p:nvPicPr>
        <p:blipFill>
          <a:blip r:embed="rId3"/>
          <a:stretch/>
        </p:blipFill>
        <p:spPr>
          <a:xfrm>
            <a:off x="6876360" y="1556640"/>
            <a:ext cx="2160000" cy="1583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6" name="Picture 10"/>
          <p:cNvPicPr/>
          <p:nvPr/>
        </p:nvPicPr>
        <p:blipFill>
          <a:blip r:embed="rId4"/>
          <a:stretch/>
        </p:blipFill>
        <p:spPr>
          <a:xfrm>
            <a:off x="4709743" y="4964924"/>
            <a:ext cx="2132640" cy="1599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7" name="Picture 8"/>
          <p:cNvPicPr/>
          <p:nvPr/>
        </p:nvPicPr>
        <p:blipFill>
          <a:blip r:embed="rId5"/>
          <a:stretch/>
        </p:blipFill>
        <p:spPr>
          <a:xfrm>
            <a:off x="6876360" y="3260520"/>
            <a:ext cx="2144520" cy="1608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8" name="Picture 12"/>
          <p:cNvPicPr/>
          <p:nvPr/>
        </p:nvPicPr>
        <p:blipFill>
          <a:blip r:embed="rId6"/>
          <a:stretch/>
        </p:blipFill>
        <p:spPr>
          <a:xfrm>
            <a:off x="2649485" y="5042416"/>
            <a:ext cx="2058480" cy="1543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9" name="Picture 16"/>
          <p:cNvPicPr/>
          <p:nvPr/>
        </p:nvPicPr>
        <p:blipFill>
          <a:blip r:embed="rId7"/>
          <a:srcRect b="110"/>
          <a:stretch/>
        </p:blipFill>
        <p:spPr>
          <a:xfrm>
            <a:off x="353448" y="4993904"/>
            <a:ext cx="2339640" cy="1541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0" name="Picture 20"/>
          <p:cNvPicPr/>
          <p:nvPr/>
        </p:nvPicPr>
        <p:blipFill>
          <a:blip r:embed="rId8"/>
          <a:stretch/>
        </p:blipFill>
        <p:spPr>
          <a:xfrm>
            <a:off x="6876360" y="4959000"/>
            <a:ext cx="2088000" cy="1565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funart.pro/uploads/posts/2020-03/1585292302_42-p-foni-dlya-prezentatsii-s-gorodami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Shape 1"/>
          <p:cNvSpPr txBox="1"/>
          <p:nvPr/>
        </p:nvSpPr>
        <p:spPr>
          <a:xfrm>
            <a:off x="2508033" y="298800"/>
            <a:ext cx="6635967" cy="584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i="1" strike="noStrike" spc="-1" dirty="0">
                <a:solidFill>
                  <a:srgbClr val="C00000"/>
                </a:solidFill>
                <a:latin typeface="Monotype Corsiva" panose="03010101010201010101" pitchFamily="66" charset="0"/>
              </a:rPr>
              <a:t>Достопримечательности</a:t>
            </a:r>
            <a:endParaRPr lang="ru-RU" sz="4400" b="0" strike="noStrike" spc="-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801091" y="1042809"/>
            <a:ext cx="5086969" cy="38985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Театральный сквер (сквер на площади Ленина). Носит также неофициальное название «Малый ботанический сад». 1950—1960 годы.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первого на Кавказе военного госпиталя, в котором в 1847 году работал хирург Н. И. Пирогов (корпус центральный). 1844—1847 годы.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Казарма крепости № 8 («Ставропольской») Азово-Моздокской оборонительной линии, построенной в 1777 г. (остатки).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 А.С. Пушкину.</a:t>
            </a:r>
          </a:p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 А.В. Суворову.</a:t>
            </a:r>
          </a:p>
        </p:txBody>
      </p:sp>
      <p:pic>
        <p:nvPicPr>
          <p:cNvPr id="123" name="Picture 4"/>
          <p:cNvPicPr/>
          <p:nvPr/>
        </p:nvPicPr>
        <p:blipFill>
          <a:blip r:embed="rId3"/>
          <a:stretch/>
        </p:blipFill>
        <p:spPr>
          <a:xfrm>
            <a:off x="6748200" y="4752720"/>
            <a:ext cx="2355120" cy="1766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4" name="Picture 6"/>
          <p:cNvPicPr/>
          <p:nvPr/>
        </p:nvPicPr>
        <p:blipFill>
          <a:blip r:embed="rId4"/>
          <a:srcRect r="66"/>
          <a:stretch/>
        </p:blipFill>
        <p:spPr>
          <a:xfrm>
            <a:off x="4379007" y="4928974"/>
            <a:ext cx="2068560" cy="1772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5" name="Picture 8"/>
          <p:cNvPicPr/>
          <p:nvPr/>
        </p:nvPicPr>
        <p:blipFill>
          <a:blip r:embed="rId5"/>
          <a:stretch/>
        </p:blipFill>
        <p:spPr>
          <a:xfrm>
            <a:off x="6730560" y="1035844"/>
            <a:ext cx="2305800" cy="1534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6" name="Picture 10"/>
          <p:cNvPicPr/>
          <p:nvPr/>
        </p:nvPicPr>
        <p:blipFill>
          <a:blip r:embed="rId6"/>
          <a:stretch/>
        </p:blipFill>
        <p:spPr>
          <a:xfrm>
            <a:off x="59744" y="5070764"/>
            <a:ext cx="2184692" cy="146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7" name="Picture 4"/>
          <p:cNvPicPr/>
          <p:nvPr/>
        </p:nvPicPr>
        <p:blipFill>
          <a:blip r:embed="rId7"/>
          <a:stretch/>
        </p:blipFill>
        <p:spPr>
          <a:xfrm>
            <a:off x="6748424" y="2851442"/>
            <a:ext cx="2160000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8" name="Picture 12"/>
          <p:cNvPicPr/>
          <p:nvPr/>
        </p:nvPicPr>
        <p:blipFill>
          <a:blip r:embed="rId8"/>
          <a:stretch/>
        </p:blipFill>
        <p:spPr>
          <a:xfrm>
            <a:off x="2150081" y="5004214"/>
            <a:ext cx="2163960" cy="1622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894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DejaVu Sans</vt:lpstr>
      <vt:lpstr>Monotype Corsiva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KA077</dc:creator>
  <dc:description/>
  <cp:lastModifiedBy>HP</cp:lastModifiedBy>
  <cp:revision>24</cp:revision>
  <dcterms:created xsi:type="dcterms:W3CDTF">2015-04-21T04:30:14Z</dcterms:created>
  <dcterms:modified xsi:type="dcterms:W3CDTF">2020-09-17T09:56:54Z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XPowerLiteLastOptimized">
    <vt:lpwstr>429649</vt:lpwstr>
  </property>
  <property fmtid="{D5CDD505-2E9C-101B-9397-08002B2CF9AE}" pid="8" name="NXPowerLiteSettings">
    <vt:lpwstr>E6000400038000</vt:lpwstr>
  </property>
  <property fmtid="{D5CDD505-2E9C-101B-9397-08002B2CF9AE}" pid="9" name="NXPowerLiteVersion">
    <vt:lpwstr>D4.3.1</vt:lpwstr>
  </property>
  <property fmtid="{D5CDD505-2E9C-101B-9397-08002B2CF9AE}" pid="10" name="Notes">
    <vt:i4>0</vt:i4>
  </property>
  <property fmtid="{D5CDD505-2E9C-101B-9397-08002B2CF9AE}" pid="11" name="PresentationFormat">
    <vt:lpwstr>Экран (4:3)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9</vt:i4>
  </property>
</Properties>
</file>